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24" autoAdjust="0"/>
    <p:restoredTop sz="94598" autoAdjust="0"/>
  </p:normalViewPr>
  <p:slideViewPr>
    <p:cSldViewPr>
      <p:cViewPr varScale="1">
        <p:scale>
          <a:sx n="108" d="100"/>
          <a:sy n="108" d="100"/>
        </p:scale>
        <p:origin x="1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58144-8497-4415-AE27-B02F858F8745}" type="datetimeFigureOut">
              <a:rPr lang="en-AU" smtClean="0"/>
              <a:t>12/01/2020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28953-CAAC-497E-816B-3C6B02CD4AD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052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表格 18">
            <a:extLst>
              <a:ext uri="{FF2B5EF4-FFF2-40B4-BE49-F238E27FC236}">
                <a16:creationId xmlns="" xmlns:a16="http://schemas.microsoft.com/office/drawing/2014/main" id="{3615F1D0-14ED-4E29-B11F-D32331D80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062552"/>
              </p:ext>
            </p:extLst>
          </p:nvPr>
        </p:nvGraphicFramePr>
        <p:xfrm>
          <a:off x="1066800" y="1600200"/>
          <a:ext cx="7315201" cy="4305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2518">
                  <a:extLst>
                    <a:ext uri="{9D8B030D-6E8A-4147-A177-3AD203B41FA5}">
                      <a16:colId xmlns="" xmlns:a16="http://schemas.microsoft.com/office/drawing/2014/main" val="1220345507"/>
                    </a:ext>
                  </a:extLst>
                </a:gridCol>
                <a:gridCol w="1854751">
                  <a:extLst>
                    <a:ext uri="{9D8B030D-6E8A-4147-A177-3AD203B41FA5}">
                      <a16:colId xmlns="" xmlns:a16="http://schemas.microsoft.com/office/drawing/2014/main" val="4008003911"/>
                    </a:ext>
                  </a:extLst>
                </a:gridCol>
                <a:gridCol w="692072">
                  <a:extLst>
                    <a:ext uri="{9D8B030D-6E8A-4147-A177-3AD203B41FA5}">
                      <a16:colId xmlns="" xmlns:a16="http://schemas.microsoft.com/office/drawing/2014/main" val="3467443172"/>
                    </a:ext>
                  </a:extLst>
                </a:gridCol>
                <a:gridCol w="685151">
                  <a:extLst>
                    <a:ext uri="{9D8B030D-6E8A-4147-A177-3AD203B41FA5}">
                      <a16:colId xmlns="" xmlns:a16="http://schemas.microsoft.com/office/drawing/2014/main" val="81717408"/>
                    </a:ext>
                  </a:extLst>
                </a:gridCol>
                <a:gridCol w="710527">
                  <a:extLst>
                    <a:ext uri="{9D8B030D-6E8A-4147-A177-3AD203B41FA5}">
                      <a16:colId xmlns="" xmlns:a16="http://schemas.microsoft.com/office/drawing/2014/main" val="854073497"/>
                    </a:ext>
                  </a:extLst>
                </a:gridCol>
                <a:gridCol w="574421">
                  <a:extLst>
                    <a:ext uri="{9D8B030D-6E8A-4147-A177-3AD203B41FA5}">
                      <a16:colId xmlns="" xmlns:a16="http://schemas.microsoft.com/office/drawing/2014/main" val="778962160"/>
                    </a:ext>
                  </a:extLst>
                </a:gridCol>
                <a:gridCol w="574421">
                  <a:extLst>
                    <a:ext uri="{9D8B030D-6E8A-4147-A177-3AD203B41FA5}">
                      <a16:colId xmlns="" xmlns:a16="http://schemas.microsoft.com/office/drawing/2014/main" val="3262387006"/>
                    </a:ext>
                  </a:extLst>
                </a:gridCol>
                <a:gridCol w="581340">
                  <a:extLst>
                    <a:ext uri="{9D8B030D-6E8A-4147-A177-3AD203B41FA5}">
                      <a16:colId xmlns="" xmlns:a16="http://schemas.microsoft.com/office/drawing/2014/main" val="1650918129"/>
                    </a:ext>
                  </a:extLst>
                </a:gridCol>
              </a:tblGrid>
              <a:tr h="7029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Level_1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Level_2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Mean%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HFFD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Mean%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HFBG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Mean%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SD%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 vs </a:t>
                      </a:r>
                      <a:b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HFFD</a:t>
                      </a:r>
                      <a:b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HFBG vs 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HFFD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40032556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Cellular Processes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 Motility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3.491 (0.316)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4.891 (0.530)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3.084 (1.207)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44954403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Cellular Processes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 Growth and Death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0.583 (0.013)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0.559 (0.026)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0.596 (0.055)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11976979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Cellular Processes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 and Catabolism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0.585 (0.042)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0.419 (0.028)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0.626 (0.065)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29861243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Genetic Information Processing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Translation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6.214 (0.205)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5.767 (0.271)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6.503 (0.645)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0610463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Genetic Information Processing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Transcription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3.149 (0.085</a:t>
                      </a:r>
                      <a:r>
                        <a:rPr lang="zh-CN" alt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3.526 (0.108)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2.943 (0.388)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6390150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Genetic Information Processing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Folding, Sorting and Degradation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2.675 (0.074)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2.475 (0.157)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2.778 (0.333)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80130552"/>
                  </a:ext>
                </a:extLst>
              </a:tr>
              <a:tr h="27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Information Processing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Signal Transduction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2.123 (0.083)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2.694 (0.130)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2.000 (0.328)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3683640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Amino Acid 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11.09 (0.226)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10.490 (0.370)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11.311 (0.750)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1144611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Energy 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6.565 (0.169)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6.134 (0.325)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6.812 (0.684)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79248819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 of Cofactors and Vitamins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4.793 (0.117)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4.618 (0.177)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4.915 (0.404)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3232089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Glycan Biosynthesis and 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3.402 (0.204)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2.666 (0.137)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3.592 (0.430)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06431164"/>
                  </a:ext>
                </a:extLst>
              </a:tr>
              <a:tr h="27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Xenobiotics Biodegradation and 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1.787 (0.051)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1.929 (0.028)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1.724 (0.087)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 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88643704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Diseases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Neurodegenerative Diseases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0.175 (0.007)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0.181 (0.008)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0.172 (0.004)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29870388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Organismal Systems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Adaptation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0.186 (0.011)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0.218 (0.005)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0.177 (0.015)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7259011"/>
                  </a:ext>
                </a:extLst>
              </a:tr>
              <a:tr h="234303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793" marR="7793" marT="7793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85026547"/>
                  </a:ext>
                </a:extLst>
              </a:tr>
            </a:tbl>
          </a:graphicData>
        </a:graphic>
      </p:graphicFrame>
      <p:grpSp>
        <p:nvGrpSpPr>
          <p:cNvPr id="6" name="组合 9">
            <a:extLst>
              <a:ext uri="{FF2B5EF4-FFF2-40B4-BE49-F238E27FC236}">
                <a16:creationId xmlns="" xmlns:a16="http://schemas.microsoft.com/office/drawing/2014/main" id="{AD68074D-001B-4D32-AAD9-CBBAAB749662}"/>
              </a:ext>
            </a:extLst>
          </p:cNvPr>
          <p:cNvGrpSpPr/>
          <p:nvPr/>
        </p:nvGrpSpPr>
        <p:grpSpPr>
          <a:xfrm>
            <a:off x="1051559" y="1767390"/>
            <a:ext cx="7406641" cy="593725"/>
            <a:chOff x="554346" y="3937168"/>
            <a:chExt cx="5743050" cy="593725"/>
          </a:xfrm>
        </p:grpSpPr>
        <p:cxnSp>
          <p:nvCxnSpPr>
            <p:cNvPr id="7" name="直接连接符 3">
              <a:extLst>
                <a:ext uri="{FF2B5EF4-FFF2-40B4-BE49-F238E27FC236}">
                  <a16:creationId xmlns="" xmlns:a16="http://schemas.microsoft.com/office/drawing/2014/main" id="{1E2B8081-AB7B-490F-8171-0B910B9C9826}"/>
                </a:ext>
              </a:extLst>
            </p:cNvPr>
            <p:cNvCxnSpPr/>
            <p:nvPr/>
          </p:nvCxnSpPr>
          <p:spPr>
            <a:xfrm>
              <a:off x="573396" y="3937168"/>
              <a:ext cx="572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11">
              <a:extLst>
                <a:ext uri="{FF2B5EF4-FFF2-40B4-BE49-F238E27FC236}">
                  <a16:creationId xmlns="" xmlns:a16="http://schemas.microsoft.com/office/drawing/2014/main" id="{9CE8924B-9789-4C89-90FE-CBC13CB5B945}"/>
                </a:ext>
              </a:extLst>
            </p:cNvPr>
            <p:cNvCxnSpPr/>
            <p:nvPr/>
          </p:nvCxnSpPr>
          <p:spPr>
            <a:xfrm>
              <a:off x="567000" y="4243556"/>
              <a:ext cx="248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2">
              <a:extLst>
                <a:ext uri="{FF2B5EF4-FFF2-40B4-BE49-F238E27FC236}">
                  <a16:creationId xmlns="" xmlns:a16="http://schemas.microsoft.com/office/drawing/2014/main" id="{1986F691-A0E6-457C-A74D-24E806AFEBD9}"/>
                </a:ext>
              </a:extLst>
            </p:cNvPr>
            <p:cNvCxnSpPr/>
            <p:nvPr/>
          </p:nvCxnSpPr>
          <p:spPr>
            <a:xfrm>
              <a:off x="554346" y="4530893"/>
              <a:ext cx="572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8">
              <a:extLst>
                <a:ext uri="{FF2B5EF4-FFF2-40B4-BE49-F238E27FC236}">
                  <a16:creationId xmlns="" xmlns:a16="http://schemas.microsoft.com/office/drawing/2014/main" id="{60829CF5-CF5D-4106-87AD-CB8744A6185C}"/>
                </a:ext>
              </a:extLst>
            </p:cNvPr>
            <p:cNvSpPr txBox="1"/>
            <p:nvPr/>
          </p:nvSpPr>
          <p:spPr>
            <a:xfrm>
              <a:off x="1317602" y="3973115"/>
              <a:ext cx="9827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KO functional categories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0" name="直接连接符 146">
            <a:extLst>
              <a:ext uri="{FF2B5EF4-FFF2-40B4-BE49-F238E27FC236}">
                <a16:creationId xmlns="" xmlns:a16="http://schemas.microsoft.com/office/drawing/2014/main" id="{EAF61FCE-47F3-42F1-9B21-59D1B3EB7263}"/>
              </a:ext>
            </a:extLst>
          </p:cNvPr>
          <p:cNvCxnSpPr/>
          <p:nvPr/>
        </p:nvCxnSpPr>
        <p:spPr>
          <a:xfrm>
            <a:off x="1066800" y="5753736"/>
            <a:ext cx="723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1">
            <a:extLst>
              <a:ext uri="{FF2B5EF4-FFF2-40B4-BE49-F238E27FC236}">
                <a16:creationId xmlns="" xmlns:a16="http://schemas.microsoft.com/office/drawing/2014/main" id="{25F8974D-E802-4F52-9730-CEA2797D0256}"/>
              </a:ext>
            </a:extLst>
          </p:cNvPr>
          <p:cNvSpPr/>
          <p:nvPr/>
        </p:nvSpPr>
        <p:spPr>
          <a:xfrm>
            <a:off x="914400" y="1282250"/>
            <a:ext cx="7619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1 Predicted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KEGG functional pathway differences at level 2 inferred from 16S rRNA gene sequences using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PICRUSt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after chronic </a:t>
            </a:r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HFFD diet with or without β-glucan supplementation.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68">
            <a:extLst>
              <a:ext uri="{FF2B5EF4-FFF2-40B4-BE49-F238E27FC236}">
                <a16:creationId xmlns="" xmlns:a16="http://schemas.microsoft.com/office/drawing/2014/main" id="{A2A72EF0-3632-44FC-82E0-5B7C9A56C2D5}"/>
              </a:ext>
            </a:extLst>
          </p:cNvPr>
          <p:cNvSpPr txBox="1"/>
          <p:nvPr/>
        </p:nvSpPr>
        <p:spPr>
          <a:xfrm>
            <a:off x="1028524" y="5794737"/>
            <a:ext cx="70620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Data are given as mean% (SD%). KEGG, Kyoto 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Encyclopedia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Genes and Genomes; 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PICRUSt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Phylogenetic Investigation of Communities by Reconstruction of Unobserved States; KO, KEGG 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Ortholog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SD: standard deviation.</a:t>
            </a:r>
          </a:p>
          <a:p>
            <a:endParaRPr lang="en-A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511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347</Words>
  <Application>Microsoft Office PowerPoint</Application>
  <PresentationFormat>On-screen Show (4:3)</PresentationFormat>
  <Paragraphs>108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宋体</vt:lpstr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Yinghua Yu</dc:creator>
  <cp:lastModifiedBy>dreamsummit</cp:lastModifiedBy>
  <cp:revision>23</cp:revision>
  <dcterms:created xsi:type="dcterms:W3CDTF">2006-08-16T00:00:00Z</dcterms:created>
  <dcterms:modified xsi:type="dcterms:W3CDTF">2020-01-12T10:05:44Z</dcterms:modified>
</cp:coreProperties>
</file>